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</p:sldMasterIdLst>
  <p:notesMasterIdLst>
    <p:notesMasterId r:id="rId23"/>
  </p:notesMasterIdLst>
  <p:handoutMasterIdLst>
    <p:handoutMasterId r:id="rId24"/>
  </p:handoutMasterIdLst>
  <p:sldIdLst>
    <p:sldId id="1563" r:id="rId6"/>
    <p:sldId id="1581" r:id="rId7"/>
    <p:sldId id="1571" r:id="rId8"/>
    <p:sldId id="1580" r:id="rId9"/>
    <p:sldId id="1578" r:id="rId10"/>
    <p:sldId id="1579" r:id="rId11"/>
    <p:sldId id="1572" r:id="rId12"/>
    <p:sldId id="1588" r:id="rId13"/>
    <p:sldId id="1573" r:id="rId14"/>
    <p:sldId id="1586" r:id="rId15"/>
    <p:sldId id="1583" r:id="rId16"/>
    <p:sldId id="1575" r:id="rId17"/>
    <p:sldId id="1584" r:id="rId18"/>
    <p:sldId id="1576" r:id="rId19"/>
    <p:sldId id="1585" r:id="rId20"/>
    <p:sldId id="1587" r:id="rId21"/>
    <p:sldId id="1570" r:id="rId2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Connect Light Template" id="{E1C8FB21-FF75-44A0-8090-B2FB240B014B}">
          <p14:sldIdLst>
            <p14:sldId id="1563"/>
            <p14:sldId id="1581"/>
            <p14:sldId id="1571"/>
            <p14:sldId id="1580"/>
            <p14:sldId id="1578"/>
            <p14:sldId id="1579"/>
            <p14:sldId id="1572"/>
            <p14:sldId id="1588"/>
            <p14:sldId id="1573"/>
            <p14:sldId id="1586"/>
            <p14:sldId id="1583"/>
            <p14:sldId id="1575"/>
            <p14:sldId id="1584"/>
            <p14:sldId id="1576"/>
            <p14:sldId id="1585"/>
            <p14:sldId id="1587"/>
            <p14:sldId id="15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C10"/>
    <a:srgbClr val="FFB900"/>
    <a:srgbClr val="E81123"/>
    <a:srgbClr val="008272"/>
    <a:srgbClr val="5C2D91"/>
    <a:srgbClr val="0078D7"/>
    <a:srgbClr val="E6E6E6"/>
    <a:srgbClr val="D2D2D2"/>
    <a:srgbClr val="000000"/>
    <a:srgbClr val="592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7" autoAdjust="0"/>
    <p:restoredTop sz="75121" autoAdjust="0"/>
  </p:normalViewPr>
  <p:slideViewPr>
    <p:cSldViewPr>
      <p:cViewPr>
        <p:scale>
          <a:sx n="100" d="100"/>
          <a:sy n="100" d="100"/>
        </p:scale>
        <p:origin x="2504" y="176"/>
      </p:cViewPr>
      <p:guideLst/>
    </p:cSldViewPr>
  </p:slideViewPr>
  <p:outlineViewPr>
    <p:cViewPr>
      <p:scale>
        <a:sx n="33" d="100"/>
        <a:sy n="33" d="100"/>
      </p:scale>
      <p:origin x="0" y="-9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318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51" Type="http://schemas.microsoft.com/office/2015/10/relationships/revisionInfo" Target="revisionInfo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2/23/18 10:13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16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3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1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5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0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11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85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8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122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6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1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563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1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5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41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kern="1200" dirty="0" smtClean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2/23/18 10:13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7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nect 2017 Opening Slide_ON-S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9A67967-ED88-4A5B-8476-2B050F5E0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830" t="14006" r="3135" b="18700"/>
          <a:stretch/>
        </p:blipFill>
        <p:spPr>
          <a:xfrm>
            <a:off x="-4763" y="0"/>
            <a:ext cx="12441238" cy="699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5A61B7D-CF88-4B9F-B9AF-D443A50835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6076" y="2696578"/>
            <a:ext cx="3200399" cy="1601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6C2D90F-C2D9-4D57-B5A5-4A275E4E2E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38" y="6392862"/>
            <a:ext cx="1430953" cy="3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A39730FA-83AB-4C0B-BA17-68D7CE76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7" y="2242054"/>
            <a:ext cx="4800599" cy="721808"/>
          </a:xfrm>
        </p:spPr>
        <p:txBody>
          <a:bodyPr/>
          <a:lstStyle>
            <a:lvl1pPr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CD0DC49D-5F6B-4889-8BAB-44D9B1519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638" y="2963862"/>
            <a:ext cx="4800598" cy="2326192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4D45838-8CCB-4A31-93D3-BAE08906FB28}"/>
              </a:ext>
            </a:extLst>
          </p:cNvPr>
          <p:cNvSpPr/>
          <p:nvPr userDrawn="1"/>
        </p:nvSpPr>
        <p:spPr bwMode="auto">
          <a:xfrm>
            <a:off x="5440364" y="-1"/>
            <a:ext cx="6996112" cy="6994525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49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3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D1ABB9C-34DF-470B-9A68-B7FF651D0889}"/>
              </a:ext>
            </a:extLst>
          </p:cNvPr>
          <p:cNvSpPr/>
          <p:nvPr userDrawn="1"/>
        </p:nvSpPr>
        <p:spPr bwMode="auto">
          <a:xfrm>
            <a:off x="0" y="0"/>
            <a:ext cx="5441315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147BCB6-B351-4103-B9F5-A6E568D676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34733" y="1034733"/>
            <a:ext cx="6995162" cy="49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Platform/Blue_Titl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20567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50675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Studio/Purple_Titl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8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/Teal_Titl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8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platform Mobile/Red_Title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8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/Yellow_Title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9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Studio/Purple_Title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1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Ops/Green_Title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37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6781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A5360F04-0885-49C2-A885-139A356CC7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909762"/>
            <a:ext cx="6781798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6781798" cy="917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909762"/>
            <a:ext cx="6781735" cy="4786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64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/Teal_Titl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4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969" y="295274"/>
            <a:ext cx="7043233" cy="9175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970" y="4868863"/>
            <a:ext cx="7042456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DB32D99-28B2-4C58-A24B-F4B13FC86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34733" y="1034733"/>
            <a:ext cx="6995162" cy="49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platform Mobile/Red_Title">
    <p:bg>
      <p:bgPr>
        <a:solidFill>
          <a:srgbClr val="E81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7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/Yellow_Title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1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Ops/Green_Title"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3"/>
            <a:ext cx="59435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041371"/>
            <a:ext cx="5943536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67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6934198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97062"/>
            <a:ext cx="6857999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7315198" cy="9175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6857935" cy="2308324"/>
          </a:xfrm>
        </p:spPr>
        <p:txBody>
          <a:bodyPr/>
          <a:lstStyle>
            <a:lvl1pPr>
              <a:defRPr lang="en-US" sz="36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228600" marR="0" lvl="1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smtClean="0"/>
              <a:t>Second level</a:t>
            </a:r>
          </a:p>
          <a:p>
            <a:pPr marL="2286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smtClean="0"/>
              <a:t>Third level</a:t>
            </a:r>
          </a:p>
          <a:p>
            <a:pPr marL="2286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smtClean="0"/>
              <a:t>Fourth level</a:t>
            </a:r>
          </a:p>
          <a:p>
            <a:pPr marL="2286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2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7.xml"/><Relationship Id="rId24" Type="http://schemas.openxmlformats.org/officeDocument/2006/relationships/theme" Target="../theme/theme2.xml"/><Relationship Id="rId25" Type="http://schemas.openxmlformats.org/officeDocument/2006/relationships/image" Target="../media/image1.emf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478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480" r:id="rId8"/>
    <p:sldLayoutId id="2147484481" r:id="rId9"/>
    <p:sldLayoutId id="2147484482" r:id="rId10"/>
    <p:sldLayoutId id="2147484483" r:id="rId11"/>
    <p:sldLayoutId id="2147484484" r:id="rId12"/>
    <p:sldLayoutId id="2147484485" r:id="rId13"/>
    <p:sldLayoutId id="2147484486" r:id="rId14"/>
    <p:sldLayoutId id="2147484487" r:id="rId15"/>
    <p:sldLayoutId id="2147484488" r:id="rId16"/>
    <p:sldLayoutId id="2147484531" r:id="rId17"/>
    <p:sldLayoutId id="2147484489" r:id="rId18"/>
    <p:sldLayoutId id="2147484490" r:id="rId19"/>
    <p:sldLayoutId id="2147484491" r:id="rId20"/>
    <p:sldLayoutId id="2147484517" r:id="rId21"/>
    <p:sldLayoutId id="2147484492" r:id="rId22"/>
    <p:sldLayoutId id="2147484493" r:id="rId23"/>
    <p:sldLayoutId id="2147484494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39" r:id="rId2"/>
    <p:sldLayoutId id="2147484540" r:id="rId3"/>
    <p:sldLayoutId id="2147484541" r:id="rId4"/>
    <p:sldLayoutId id="2147484542" r:id="rId5"/>
    <p:sldLayoutId id="2147484543" r:id="rId6"/>
    <p:sldLayoutId id="2147484500" r:id="rId7"/>
    <p:sldLayoutId id="2147484501" r:id="rId8"/>
    <p:sldLayoutId id="2147484502" r:id="rId9"/>
    <p:sldLayoutId id="2147484503" r:id="rId10"/>
    <p:sldLayoutId id="2147484504" r:id="rId11"/>
    <p:sldLayoutId id="2147484516" r:id="rId12"/>
    <p:sldLayoutId id="2147484505" r:id="rId13"/>
    <p:sldLayoutId id="2147484506" r:id="rId14"/>
    <p:sldLayoutId id="2147484507" r:id="rId15"/>
    <p:sldLayoutId id="2147484508" r:id="rId16"/>
    <p:sldLayoutId id="2147484509" r:id="rId17"/>
    <p:sldLayoutId id="2147484518" r:id="rId18"/>
    <p:sldLayoutId id="2147484510" r:id="rId19"/>
    <p:sldLayoutId id="2147484511" r:id="rId20"/>
    <p:sldLayoutId id="2147484512" r:id="rId21"/>
    <p:sldLayoutId id="2147484513" r:id="rId22"/>
    <p:sldLayoutId id="2147484514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211263"/>
            <a:ext cx="10363136" cy="1828786"/>
          </a:xfrm>
        </p:spPr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Xamarin.Forms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041371"/>
            <a:ext cx="6721411" cy="1828007"/>
          </a:xfrm>
        </p:spPr>
        <p:txBody>
          <a:bodyPr/>
          <a:lstStyle/>
          <a:p>
            <a:r>
              <a:rPr lang="en-US" dirty="0" smtClean="0"/>
              <a:t>David Britch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britchdavid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1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Layout Compression Caveats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10935" cy="2763834"/>
          </a:xfrm>
        </p:spPr>
        <p:txBody>
          <a:bodyPr/>
          <a:lstStyle/>
          <a:p>
            <a:r>
              <a:rPr lang="en-US" dirty="0" smtClean="0"/>
              <a:t>Not suitable for layouts that set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VisualElement</a:t>
            </a:r>
            <a:r>
              <a:rPr lang="en-US" dirty="0" smtClean="0"/>
              <a:t> properties or that obtain touch input.</a:t>
            </a:r>
          </a:p>
          <a:p>
            <a:r>
              <a:rPr lang="en-US" dirty="0"/>
              <a:t>Performance gain is dependent upon page complexity, OS, and device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Combine layout compression with fast renderers for increased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813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Forms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87135" cy="3662541"/>
          </a:xfrm>
        </p:spPr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ContentPage</a:t>
            </a:r>
            <a:r>
              <a:rPr lang="en-US" dirty="0" smtClean="0"/>
              <a:t>-derived pages to native projects.</a:t>
            </a:r>
          </a:p>
          <a:p>
            <a:r>
              <a:rPr lang="en-US" dirty="0" smtClean="0"/>
              <a:t>Approach:</a:t>
            </a:r>
            <a:endParaRPr lang="en-US" dirty="0"/>
          </a:p>
          <a:p>
            <a:pPr lvl="1"/>
            <a:r>
              <a:rPr lang="en-US" dirty="0" smtClean="0"/>
              <a:t>Add </a:t>
            </a:r>
            <a:r>
              <a:rPr lang="en-US" dirty="0" err="1" smtClean="0"/>
              <a:t>Xamarin.Forms</a:t>
            </a:r>
            <a:r>
              <a:rPr lang="en-US" dirty="0" smtClean="0"/>
              <a:t> to native project.</a:t>
            </a:r>
          </a:p>
          <a:p>
            <a:pPr lvl="1"/>
            <a:r>
              <a:rPr lang="en-US" dirty="0" smtClean="0"/>
              <a:t>Add </a:t>
            </a:r>
            <a:r>
              <a:rPr lang="en-US" dirty="0" err="1" smtClean="0"/>
              <a:t>ContentPage</a:t>
            </a:r>
            <a:r>
              <a:rPr lang="en-US" dirty="0" smtClean="0"/>
              <a:t>-derived page.</a:t>
            </a:r>
          </a:p>
          <a:p>
            <a:pPr lvl="1"/>
            <a:r>
              <a:rPr lang="en-US" dirty="0" smtClean="0"/>
              <a:t>Call </a:t>
            </a:r>
            <a:r>
              <a:rPr lang="en-US" dirty="0" err="1" smtClean="0"/>
              <a:t>Forms.Init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Construct </a:t>
            </a:r>
            <a:r>
              <a:rPr lang="en-US" dirty="0" err="1" smtClean="0"/>
              <a:t>ContentPage</a:t>
            </a:r>
            <a:r>
              <a:rPr lang="en-US" dirty="0" smtClean="0"/>
              <a:t>-derived page and convert to native type.</a:t>
            </a:r>
          </a:p>
          <a:p>
            <a:pPr lvl="1"/>
            <a:r>
              <a:rPr lang="en-US" dirty="0" smtClean="0"/>
              <a:t>Navigate to the native type using the native navigation API.</a:t>
            </a:r>
          </a:p>
        </p:txBody>
      </p:sp>
    </p:spTree>
    <p:extLst>
      <p:ext uri="{BB962C8B-B14F-4D97-AF65-F5344CB8AC3E}">
        <p14:creationId xmlns:p14="http://schemas.microsoft.com/office/powerpoint/2010/main" val="14798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27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Views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10935" cy="4364272"/>
          </a:xfrm>
        </p:spPr>
        <p:txBody>
          <a:bodyPr/>
          <a:lstStyle/>
          <a:p>
            <a:r>
              <a:rPr lang="en-US" dirty="0" smtClean="0"/>
              <a:t>Native views can be referenced from XAML:</a:t>
            </a:r>
          </a:p>
          <a:p>
            <a:pPr lvl="1"/>
            <a:r>
              <a:rPr lang="en-US" dirty="0" smtClean="0"/>
              <a:t>Add a </a:t>
            </a:r>
            <a:r>
              <a:rPr lang="en-US" dirty="0" err="1" smtClean="0"/>
              <a:t>xmlns</a:t>
            </a:r>
            <a:r>
              <a:rPr lang="en-US" dirty="0" smtClean="0"/>
              <a:t> for the namespace that contains the native view.</a:t>
            </a:r>
          </a:p>
          <a:p>
            <a:pPr lvl="2"/>
            <a:r>
              <a:rPr lang="en-US" dirty="0" err="1"/>
              <a:t>c</a:t>
            </a:r>
            <a:r>
              <a:rPr lang="en-US" dirty="0" err="1" smtClean="0"/>
              <a:t>lr</a:t>
            </a:r>
            <a:r>
              <a:rPr lang="en-US" dirty="0" smtClean="0"/>
              <a:t>-namespace, assembly, </a:t>
            </a:r>
            <a:r>
              <a:rPr lang="en-US" dirty="0" err="1" smtClean="0"/>
              <a:t>targetPlatform</a:t>
            </a:r>
            <a:endParaRPr lang="en-US" dirty="0" smtClean="0"/>
          </a:p>
          <a:p>
            <a:pPr lvl="1"/>
            <a:r>
              <a:rPr lang="en-US" dirty="0" smtClean="0"/>
              <a:t>Create native view in XAML.</a:t>
            </a:r>
          </a:p>
          <a:p>
            <a:r>
              <a:rPr lang="en-US" dirty="0" smtClean="0"/>
              <a:t>No XAMLC unless combined with native forms.</a:t>
            </a:r>
          </a:p>
          <a:p>
            <a:r>
              <a:rPr lang="en-US" dirty="0" smtClean="0"/>
              <a:t>Data binding supported.</a:t>
            </a:r>
          </a:p>
          <a:p>
            <a:r>
              <a:rPr lang="en-US" dirty="0" smtClean="0"/>
              <a:t>Often have to subclass native views to make them XAML friendly.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731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in 2018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5943535" cy="4228850"/>
          </a:xfrm>
        </p:spPr>
        <p:txBody>
          <a:bodyPr/>
          <a:lstStyle/>
          <a:p>
            <a:r>
              <a:rPr lang="en-US" dirty="0" smtClean="0"/>
              <a:t>Community sprint items</a:t>
            </a:r>
          </a:p>
          <a:p>
            <a:r>
              <a:rPr lang="en-US" dirty="0" smtClean="0"/>
              <a:t>Accessibility: focus order and tab index</a:t>
            </a:r>
          </a:p>
          <a:p>
            <a:r>
              <a:rPr lang="en-US" dirty="0" smtClean="0"/>
              <a:t>CSS support</a:t>
            </a:r>
          </a:p>
          <a:p>
            <a:r>
              <a:rPr lang="en-US" dirty="0" err="1" smtClean="0"/>
              <a:t>FlexLayout</a:t>
            </a:r>
            <a:endParaRPr lang="en-US" dirty="0" smtClean="0"/>
          </a:p>
          <a:p>
            <a:r>
              <a:rPr lang="en-US" dirty="0" smtClean="0"/>
              <a:t>RTL support</a:t>
            </a:r>
          </a:p>
          <a:p>
            <a:r>
              <a:rPr lang="en-US" dirty="0"/>
              <a:t>Visual State </a:t>
            </a:r>
            <a:r>
              <a:rPr lang="en-US" dirty="0" smtClean="0"/>
              <a:t>Manager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213474" y="1897062"/>
            <a:ext cx="5943535" cy="48382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36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Backends</a:t>
            </a:r>
            <a:r>
              <a:rPr lang="en-US" dirty="0"/>
              <a:t>: </a:t>
            </a:r>
            <a:r>
              <a:rPr lang="en-US" dirty="0" err="1"/>
              <a:t>macOS</a:t>
            </a:r>
            <a:r>
              <a:rPr lang="en-US" dirty="0"/>
              <a:t>, GTK#, WPF</a:t>
            </a:r>
          </a:p>
          <a:p>
            <a:r>
              <a:rPr lang="en-US" dirty="0" err="1" smtClean="0"/>
              <a:t>x:Bind</a:t>
            </a:r>
            <a:endParaRPr lang="en-US" dirty="0" smtClean="0"/>
          </a:p>
          <a:p>
            <a:r>
              <a:rPr lang="en-US" dirty="0" smtClean="0"/>
              <a:t>More Android fast renderers</a:t>
            </a:r>
          </a:p>
          <a:p>
            <a:r>
              <a:rPr lang="en-US" dirty="0" smtClean="0"/>
              <a:t>New gesture recognizers</a:t>
            </a:r>
          </a:p>
          <a:p>
            <a:r>
              <a:rPr lang="en-US" dirty="0" smtClean="0"/>
              <a:t>Page caching</a:t>
            </a:r>
          </a:p>
          <a:p>
            <a:r>
              <a:rPr lang="en-US" dirty="0" err="1" smtClean="0"/>
              <a:t>ListView</a:t>
            </a:r>
            <a:r>
              <a:rPr lang="en-US" dirty="0" smtClean="0"/>
              <a:t> improvements</a:t>
            </a:r>
          </a:p>
          <a:p>
            <a:r>
              <a:rPr lang="mr-IN" dirty="0" smtClean="0"/>
              <a:t>…</a:t>
            </a:r>
            <a:r>
              <a:rPr lang="en-GB" dirty="0" smtClean="0"/>
              <a:t>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3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7" y="2354262"/>
            <a:ext cx="12039535" cy="2095958"/>
          </a:xfrm>
        </p:spPr>
        <p:txBody>
          <a:bodyPr/>
          <a:lstStyle/>
          <a:p>
            <a:pPr marL="0" indent="0" algn="ctr">
              <a:buNone/>
            </a:pPr>
            <a:r>
              <a:rPr lang="en-US" sz="13800" dirty="0" smtClean="0"/>
              <a:t>Questions?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87135" cy="3619452"/>
          </a:xfrm>
        </p:spPr>
        <p:txBody>
          <a:bodyPr/>
          <a:lstStyle/>
          <a:p>
            <a:r>
              <a:rPr lang="en-US" dirty="0" smtClean="0"/>
              <a:t>How to use compiled bindings to increase data binding performance.</a:t>
            </a:r>
          </a:p>
          <a:p>
            <a:r>
              <a:rPr lang="en-US" dirty="0" smtClean="0"/>
              <a:t>How to increase page rendering performance.</a:t>
            </a:r>
          </a:p>
          <a:p>
            <a:r>
              <a:rPr lang="en-US" dirty="0"/>
              <a:t>How to add XAML pages to </a:t>
            </a:r>
            <a:r>
              <a:rPr lang="en-US" dirty="0" err="1"/>
              <a:t>Xamarin</a:t>
            </a:r>
            <a:r>
              <a:rPr lang="en-US" dirty="0"/>
              <a:t> native projects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How to consume native views from XAML.</a:t>
            </a:r>
          </a:p>
          <a:p>
            <a:r>
              <a:rPr lang="en-US" dirty="0" smtClean="0"/>
              <a:t>New features coming in 2018.</a:t>
            </a:r>
          </a:p>
        </p:txBody>
      </p:sp>
    </p:spTree>
    <p:extLst>
      <p:ext uri="{BB962C8B-B14F-4D97-AF65-F5344CB8AC3E}">
        <p14:creationId xmlns:p14="http://schemas.microsoft.com/office/powerpoint/2010/main" val="209566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Compiled Bindings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87135" cy="5016758"/>
          </a:xfrm>
        </p:spPr>
        <p:txBody>
          <a:bodyPr/>
          <a:lstStyle/>
          <a:p>
            <a:r>
              <a:rPr lang="en-US" dirty="0" smtClean="0"/>
              <a:t>Two problems with data bindings:</a:t>
            </a:r>
          </a:p>
          <a:p>
            <a:pPr lvl="1"/>
            <a:r>
              <a:rPr lang="en-US" dirty="0" smtClean="0"/>
              <a:t>No compile-time validation of binding expressions.</a:t>
            </a:r>
          </a:p>
          <a:p>
            <a:pPr lvl="1"/>
            <a:r>
              <a:rPr lang="en-US" dirty="0" smtClean="0"/>
              <a:t>They aren’t cost efficient.</a:t>
            </a:r>
          </a:p>
          <a:p>
            <a:r>
              <a:rPr lang="en-US" dirty="0" smtClean="0"/>
              <a:t>Compiled bindings provide:</a:t>
            </a:r>
          </a:p>
          <a:p>
            <a:pPr lvl="1"/>
            <a:r>
              <a:rPr lang="en-US" dirty="0" smtClean="0"/>
              <a:t>Compile-time validation of binding expressions.</a:t>
            </a:r>
          </a:p>
          <a:p>
            <a:pPr lvl="1"/>
            <a:r>
              <a:rPr lang="en-US" dirty="0" smtClean="0"/>
              <a:t>Superior performance.</a:t>
            </a:r>
          </a:p>
          <a:p>
            <a:r>
              <a:rPr lang="en-US" dirty="0" smtClean="0"/>
              <a:t>Requires XAMLC and </a:t>
            </a:r>
            <a:r>
              <a:rPr lang="en-US" dirty="0" err="1" smtClean="0"/>
              <a:t>x:DataType</a:t>
            </a:r>
            <a:r>
              <a:rPr lang="en-US" dirty="0" smtClean="0"/>
              <a:t> namespace attribute.</a:t>
            </a:r>
          </a:p>
          <a:p>
            <a:pPr lvl="1"/>
            <a:r>
              <a:rPr lang="en-US" dirty="0" smtClean="0"/>
              <a:t>Typically set </a:t>
            </a:r>
            <a:r>
              <a:rPr lang="en-US" dirty="0" err="1" smtClean="0"/>
              <a:t>x:DataType</a:t>
            </a:r>
            <a:r>
              <a:rPr lang="en-US" dirty="0" smtClean="0"/>
              <a:t> at the same level as the binding context.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6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Compiled Bindings Internals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10935" cy="3859518"/>
          </a:xfrm>
        </p:spPr>
        <p:txBody>
          <a:bodyPr/>
          <a:lstStyle/>
          <a:p>
            <a:r>
              <a:rPr lang="en-US" dirty="0" smtClean="0"/>
              <a:t>Binding uses general-purpose runtime object inspection.</a:t>
            </a:r>
          </a:p>
          <a:p>
            <a:r>
              <a:rPr lang="en-US" dirty="0" smtClean="0"/>
              <a:t>Compiled bindings:</a:t>
            </a:r>
          </a:p>
          <a:p>
            <a:pPr lvl="1"/>
            <a:r>
              <a:rPr lang="en-US" dirty="0" err="1" smtClean="0"/>
              <a:t>TypedBinding</a:t>
            </a:r>
            <a:r>
              <a:rPr lang="en-US" dirty="0" smtClean="0"/>
              <a:t> : </a:t>
            </a:r>
            <a:r>
              <a:rPr lang="en-US" dirty="0" err="1" smtClean="0"/>
              <a:t>BindingBase</a:t>
            </a:r>
            <a:endParaRPr lang="en-US" dirty="0" smtClean="0"/>
          </a:p>
          <a:p>
            <a:pPr lvl="2"/>
            <a:r>
              <a:rPr lang="en-US" dirty="0" smtClean="0"/>
              <a:t>Does not accept a binding path.</a:t>
            </a:r>
          </a:p>
          <a:p>
            <a:pPr lvl="2"/>
            <a:r>
              <a:rPr lang="en-US" dirty="0" smtClean="0"/>
              <a:t>Takes a </a:t>
            </a:r>
            <a:r>
              <a:rPr lang="en-US" dirty="0" err="1" smtClean="0"/>
              <a:t>Func</a:t>
            </a:r>
            <a:r>
              <a:rPr lang="en-US" dirty="0" smtClean="0"/>
              <a:t> that gets the value from the source, an Action that sets it, and a list of handlers for value changed.</a:t>
            </a:r>
          </a:p>
          <a:p>
            <a:pPr lvl="2"/>
            <a:r>
              <a:rPr lang="en-US" dirty="0" smtClean="0"/>
              <a:t>XAMLC takes a binding path and creates the custom code.</a:t>
            </a:r>
          </a:p>
          <a:p>
            <a:pPr lvl="1"/>
            <a:r>
              <a:rPr lang="en-US" dirty="0" smtClean="0"/>
              <a:t>Binding markup extension knows to return a Binding or </a:t>
            </a:r>
            <a:r>
              <a:rPr lang="en-US" dirty="0" err="1" smtClean="0"/>
              <a:t>TypedBinding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4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4048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8000998" cy="917575"/>
          </a:xfrm>
        </p:spPr>
        <p:txBody>
          <a:bodyPr/>
          <a:lstStyle/>
          <a:p>
            <a:r>
              <a:rPr lang="en-US" dirty="0" smtClean="0"/>
              <a:t>Compiled </a:t>
            </a:r>
            <a:r>
              <a:rPr lang="en-US" smtClean="0"/>
              <a:t>Bindings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897062"/>
            <a:ext cx="11734798" cy="3619452"/>
          </a:xfrm>
        </p:spPr>
        <p:txBody>
          <a:bodyPr/>
          <a:lstStyle/>
          <a:p>
            <a:r>
              <a:rPr lang="en-US" dirty="0" smtClean="0"/>
              <a:t>100000 bindings </a:t>
            </a:r>
            <a:r>
              <a:rPr lang="mr-IN" dirty="0" smtClean="0"/>
              <a:t>–</a:t>
            </a:r>
            <a:r>
              <a:rPr lang="en-US" dirty="0" smtClean="0"/>
              <a:t> 433ms</a:t>
            </a:r>
          </a:p>
          <a:p>
            <a:r>
              <a:rPr lang="en-US" dirty="0" smtClean="0"/>
              <a:t>100000 compiled bindings </a:t>
            </a:r>
            <a:r>
              <a:rPr lang="mr-IN" dirty="0" smtClean="0"/>
              <a:t>–</a:t>
            </a:r>
            <a:r>
              <a:rPr lang="en-US" dirty="0" smtClean="0"/>
              <a:t> 50ms (21ms without INPC).</a:t>
            </a:r>
          </a:p>
          <a:p>
            <a:r>
              <a:rPr lang="en-US" dirty="0" smtClean="0"/>
              <a:t>Setting BC for 100000 bindings </a:t>
            </a:r>
            <a:r>
              <a:rPr lang="mr-IN" dirty="0" smtClean="0"/>
              <a:t>–</a:t>
            </a:r>
            <a:r>
              <a:rPr lang="en-US" dirty="0" smtClean="0"/>
              <a:t> 532ms</a:t>
            </a:r>
          </a:p>
          <a:p>
            <a:r>
              <a:rPr lang="en-US" dirty="0" smtClean="0"/>
              <a:t>Setting BC for 100000 compiled bindings </a:t>
            </a:r>
            <a:r>
              <a:rPr lang="mr-IN" dirty="0" smtClean="0"/>
              <a:t>–</a:t>
            </a:r>
            <a:r>
              <a:rPr lang="en-US" dirty="0" smtClean="0"/>
              <a:t> 106ms (72ms without INPC).</a:t>
            </a:r>
          </a:p>
          <a:p>
            <a:r>
              <a:rPr lang="en-US" dirty="0" smtClean="0"/>
              <a:t>Performance difference is magnified on mobile devices.</a:t>
            </a:r>
          </a:p>
        </p:txBody>
      </p:sp>
    </p:spTree>
    <p:extLst>
      <p:ext uri="{BB962C8B-B14F-4D97-AF65-F5344CB8AC3E}">
        <p14:creationId xmlns:p14="http://schemas.microsoft.com/office/powerpoint/2010/main" val="97793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8686798" cy="917575"/>
          </a:xfrm>
        </p:spPr>
        <p:txBody>
          <a:bodyPr/>
          <a:lstStyle/>
          <a:p>
            <a:r>
              <a:rPr lang="en-US" dirty="0" smtClean="0"/>
              <a:t>Fast Renderers (Android only)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10935" cy="4702826"/>
          </a:xfrm>
        </p:spPr>
        <p:txBody>
          <a:bodyPr/>
          <a:lstStyle/>
          <a:p>
            <a:r>
              <a:rPr lang="en-US" dirty="0" smtClean="0"/>
              <a:t>Renderers on Android are composed of two views:</a:t>
            </a:r>
          </a:p>
          <a:p>
            <a:pPr lvl="1"/>
            <a:r>
              <a:rPr lang="en-US" dirty="0" smtClean="0"/>
              <a:t>Native control</a:t>
            </a:r>
          </a:p>
          <a:p>
            <a:pPr lvl="1"/>
            <a:r>
              <a:rPr lang="en-US" dirty="0" smtClean="0"/>
              <a:t>A container</a:t>
            </a:r>
          </a:p>
          <a:p>
            <a:r>
              <a:rPr lang="en-US" dirty="0" smtClean="0"/>
              <a:t>Fast renderers reduce the rendering costs of a control to a single view.</a:t>
            </a:r>
          </a:p>
          <a:p>
            <a:pPr lvl="1"/>
            <a:r>
              <a:rPr lang="en-US" dirty="0" smtClean="0"/>
              <a:t>Available for Button, Image, and Label.</a:t>
            </a:r>
          </a:p>
          <a:p>
            <a:pPr lvl="1"/>
            <a:r>
              <a:rPr lang="en-US" dirty="0" smtClean="0"/>
              <a:t>Experimental only:</a:t>
            </a:r>
          </a:p>
          <a:p>
            <a:pPr lvl="2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Forms.SetFlags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FastRenderers_Experimental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");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X2 performance improvements are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8646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mtClean="0"/>
              <a:t>Layout Compression (iOS + Android)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897062"/>
            <a:ext cx="11887135" cy="3871829"/>
          </a:xfrm>
        </p:spPr>
        <p:txBody>
          <a:bodyPr/>
          <a:lstStyle/>
          <a:p>
            <a:r>
              <a:rPr lang="en-US" dirty="0" smtClean="0"/>
              <a:t>Layout cycle results in a hierarchy of native controls.</a:t>
            </a:r>
          </a:p>
          <a:p>
            <a:r>
              <a:rPr lang="en-US" dirty="0" smtClean="0"/>
              <a:t>Deep and broad hierarchies increase the cost of displaying a page.</a:t>
            </a:r>
          </a:p>
          <a:p>
            <a:r>
              <a:rPr lang="en-US" dirty="0" smtClean="0"/>
              <a:t>Layout compression removes specified layouts from the visual tree in an attempt to improve page rendering performance:</a:t>
            </a:r>
          </a:p>
          <a:p>
            <a:pPr lvl="1"/>
            <a:r>
              <a:rPr lang="en-US" dirty="0" smtClean="0"/>
              <a:t>Set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CompressedLayout.IsHeadless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=“true” </a:t>
            </a:r>
            <a:r>
              <a:rPr lang="en-US" dirty="0"/>
              <a:t>on a layout class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88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crosoft_Light_Template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2017_Final_101117.potx" id="{23E4E62B-6B78-4EA4-A9A8-DFDAC476AD16}" vid="{1A7D0CCB-F126-4FFD-A125-29ED67511E4F}"/>
    </a:ext>
  </a:extLst>
</a:theme>
</file>

<file path=ppt/theme/theme2.xml><?xml version="1.0" encoding="utf-8"?>
<a:theme xmlns:a="http://schemas.openxmlformats.org/drawingml/2006/main" name="Microsoft_Dark_Template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2017_Final_101117.potx" id="{23E4E62B-6B78-4EA4-A9A8-DFDAC476AD16}" vid="{F53E51EA-CD45-4195-A9CB-AED1A5FE7E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8B64CD0BFA924EB84AA012A620ED32" ma:contentTypeVersion="12" ma:contentTypeDescription="Create a new document." ma:contentTypeScope="" ma:versionID="c789ca77cc681ebc491ccb484c77555d">
  <xsd:schema xmlns:xsd="http://www.w3.org/2001/XMLSchema" xmlns:xs="http://www.w3.org/2001/XMLSchema" xmlns:p="http://schemas.microsoft.com/office/2006/metadata/properties" xmlns:ns1="http://schemas.microsoft.com/sharepoint/v3" xmlns:ns2="5e12eb9a-f254-44c4-87b3-12e2194c0681" xmlns:ns3="f2303881-54ba-440e-bcf5-f004ea0eb02e" targetNamespace="http://schemas.microsoft.com/office/2006/metadata/properties" ma:root="true" ma:fieldsID="47e96698880078d78198896bb4f6aa3e" ns1:_="" ns2:_="" ns3:_="">
    <xsd:import namespace="http://schemas.microsoft.com/sharepoint/v3"/>
    <xsd:import namespace="5e12eb9a-f254-44c4-87b3-12e2194c0681"/>
    <xsd:import namespace="f2303881-54ba-440e-bcf5-f004ea0eb0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2eb9a-f254-44c4-87b3-12e2194c068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303881-54ba-440e-bcf5-f004ea0eb0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5e12eb9a-f254-44c4-87b3-12e2194c0681">bradyg@microsoft.com</LastSharedByUser>
    <SharedWithUsers xmlns="5e12eb9a-f254-44c4-87b3-12e2194c0681">
      <UserInfo>
        <DisplayName>Sonya Koptyev</DisplayName>
        <AccountId>497</AccountId>
        <AccountType/>
      </UserInfo>
      <UserInfo>
        <DisplayName>Michael Crump (AZURE)</DisplayName>
        <AccountId>3898</AccountId>
        <AccountType/>
      </UserInfo>
      <UserInfo>
        <DisplayName>Lan Kaim</DisplayName>
        <AccountId>105</AccountId>
        <AccountType/>
      </UserInfo>
      <UserInfo>
        <DisplayName>Rajen Kishna</DisplayName>
        <AccountId>2454</AccountId>
        <AccountType/>
      </UserInfo>
      <UserInfo>
        <DisplayName>Joanne Marone</DisplayName>
        <AccountId>766</AccountId>
        <AccountType/>
      </UserInfo>
      <UserInfo>
        <DisplayName>Prem Prakash</DisplayName>
        <AccountId>1099</AccountId>
        <AccountType/>
      </UserInfo>
      <UserInfo>
        <DisplayName>Holly Bilyeu (Run Studios LLC)</DisplayName>
        <AccountId>501</AccountId>
        <AccountType/>
      </UserInfo>
      <UserInfo>
        <DisplayName>Allison Vincler (Run Studios LLC)</DisplayName>
        <AccountId>7280</AccountId>
        <AccountType/>
      </UserInfo>
    </SharedWithUsers>
    <LastSharedByTime xmlns="5e12eb9a-f254-44c4-87b3-12e2194c0681">2017-10-17T05:55:53+00:00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B68213-D703-4C91-A0E4-EFDDF21B77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e12eb9a-f254-44c4-87b3-12e2194c0681"/>
    <ds:schemaRef ds:uri="f2303881-54ba-440e-bcf5-f004ea0eb0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230e9df3-be65-4c73-a93b-d1236ebd677e"/>
    <ds:schemaRef ds:uri="04e01bb1-6d80-42e9-ae53-416b1e8aa845"/>
    <ds:schemaRef ds:uri="http://schemas.openxmlformats.org/package/2006/metadata/core-properties"/>
    <ds:schemaRef ds:uri="http://schemas.microsoft.com/office/infopath/2007/PartnerControls"/>
    <ds:schemaRef ds:uri="e889e55c-35cf-43c7-aaf4-cf2500919dd8"/>
    <ds:schemaRef ds:uri="http://purl.org/dc/terms/"/>
    <ds:schemaRef ds:uri="http://schemas.microsoft.com/sharepoint/v3"/>
    <ds:schemaRef ds:uri="http://schemas.microsoft.com/office/2006/metadata/properties"/>
    <ds:schemaRef ds:uri="http://www.w3.org/XML/1998/namespace"/>
    <ds:schemaRef ds:uri="http://purl.org/dc/dcmitype/"/>
    <ds:schemaRef ds:uri="5e12eb9a-f254-44c4-87b3-12e2194c0681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Microsoft_Connect2017_Final_101117</Template>
  <TotalTime>391</TotalTime>
  <Words>1017</Words>
  <Application>Microsoft Macintosh PowerPoint</Application>
  <PresentationFormat>Custom</PresentationFormat>
  <Paragraphs>137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Microsoft_Light_Template</vt:lpstr>
      <vt:lpstr>Microsoft_Dark_Template</vt:lpstr>
      <vt:lpstr>What’s new in Xamarin.Forms?</vt:lpstr>
      <vt:lpstr>Agenda</vt:lpstr>
      <vt:lpstr>Compiled Bindings</vt:lpstr>
      <vt:lpstr>Compiled Bindings Internals</vt:lpstr>
      <vt:lpstr>Demo</vt:lpstr>
      <vt:lpstr>Compiled Bindings Performance</vt:lpstr>
      <vt:lpstr>Fast Renderers (Android only)</vt:lpstr>
      <vt:lpstr>Demo</vt:lpstr>
      <vt:lpstr>Layout Compression (iOS + Android)</vt:lpstr>
      <vt:lpstr>Layout Compression Caveats</vt:lpstr>
      <vt:lpstr>Demo</vt:lpstr>
      <vt:lpstr>Native Forms</vt:lpstr>
      <vt:lpstr>Demo</vt:lpstr>
      <vt:lpstr>Native Views</vt:lpstr>
      <vt:lpstr>Demo</vt:lpstr>
      <vt:lpstr>Coming in 2018…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Brady Gaster</dc:creator>
  <cp:keywords>Microsoft Connect 2017</cp:keywords>
  <dc:description>Formatting: 
Audience Type:</dc:description>
  <cp:lastModifiedBy>David Britch</cp:lastModifiedBy>
  <cp:revision>53</cp:revision>
  <cp:lastPrinted>2018-02-22T12:12:57Z</cp:lastPrinted>
  <dcterms:created xsi:type="dcterms:W3CDTF">2017-10-17T20:28:42Z</dcterms:created>
  <dcterms:modified xsi:type="dcterms:W3CDTF">2018-02-23T10:13:56Z</dcterms:modified>
  <cp:category>Microsoft Connect 2017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0x010100EB8B64CD0BFA924EB84AA012A620ED32</vt:lpwstr>
  </property>
  <property fmtid="{D5CDD505-2E9C-101B-9397-08002B2CF9AE}" pid="3" name="Product">
    <vt:lpwstr/>
  </property>
  <property fmtid="{D5CDD505-2E9C-101B-9397-08002B2CF9AE}" pid="4" name="Audience">
    <vt:lpwstr/>
  </property>
  <property fmtid="{D5CDD505-2E9C-101B-9397-08002B2CF9AE}" pid="5" name="Track">
    <vt:lpwstr/>
  </property>
  <property fmtid="{D5CDD505-2E9C-101B-9397-08002B2CF9AE}" pid="6" name="Campaign">
    <vt:lpwstr/>
  </property>
  <property fmtid="{D5CDD505-2E9C-101B-9397-08002B2CF9AE}" pid="7" name="IsMyDocuments">
    <vt:bool>true</vt:bool>
  </property>
  <property fmtid="{D5CDD505-2E9C-101B-9397-08002B2CF9AE}" pid="8" name="Audience1">
    <vt:lpwstr/>
  </property>
</Properties>
</file>